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Montserrat"/>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Lato-bold.fntdata"/><Relationship Id="rId10" Type="http://schemas.openxmlformats.org/officeDocument/2006/relationships/slide" Target="slides/slide6.xml"/><Relationship Id="rId21" Type="http://schemas.openxmlformats.org/officeDocument/2006/relationships/font" Target="fonts/Lato-regular.fntdata"/><Relationship Id="rId13" Type="http://schemas.openxmlformats.org/officeDocument/2006/relationships/slide" Target="slides/slide9.xml"/><Relationship Id="rId24" Type="http://schemas.openxmlformats.org/officeDocument/2006/relationships/font" Target="fonts/Lato-boldItalic.fntdata"/><Relationship Id="rId12" Type="http://schemas.openxmlformats.org/officeDocument/2006/relationships/slide" Target="slides/slide8.xml"/><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Note:  This presentation and the links are available on Rebekah Cole’s Beaufort Middle School teacher website for your convenience.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Note:  This presentation and the links are available on Rebekah Cole’s Beaufort Middle School teacher website for your convenience.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According to statistics from the Kaiser Family Foundation (Rideout, Roberts &amp; Foehr, 2005).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Note:  This presentation and the links are available on Rebekah Cole’s Beaufort Middle School teacher website for your convenience.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wrap="square"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wrap="square" tIns="91425"/>
          <a:lstStyle>
            <a:lvl1pPr lvl="0">
              <a:spcBef>
                <a:spcPts val="0"/>
              </a:spcBef>
              <a:buSzPct val="100000"/>
              <a:defRPr sz="8000"/>
            </a:lvl1pPr>
            <a:lvl2pPr lvl="1">
              <a:spcBef>
                <a:spcPts val="0"/>
              </a:spcBef>
              <a:buSzPct val="100000"/>
              <a:defRPr sz="8000"/>
            </a:lvl2pPr>
            <a:lvl3pPr lvl="2">
              <a:spcBef>
                <a:spcPts val="0"/>
              </a:spcBef>
              <a:buSzPct val="100000"/>
              <a:defRPr sz="8000"/>
            </a:lvl3pPr>
            <a:lvl4pPr lvl="3">
              <a:spcBef>
                <a:spcPts val="0"/>
              </a:spcBef>
              <a:buSzPct val="100000"/>
              <a:defRPr sz="8000"/>
            </a:lvl4pPr>
            <a:lvl5pPr lvl="4">
              <a:spcBef>
                <a:spcPts val="0"/>
              </a:spcBef>
              <a:buSzPct val="100000"/>
              <a:defRPr sz="8000"/>
            </a:lvl5pPr>
            <a:lvl6pPr lvl="5">
              <a:spcBef>
                <a:spcPts val="0"/>
              </a:spcBef>
              <a:buSzPct val="100000"/>
              <a:defRPr sz="8000"/>
            </a:lvl6pPr>
            <a:lvl7pPr lvl="6">
              <a:spcBef>
                <a:spcPts val="0"/>
              </a:spcBef>
              <a:buSzPct val="100000"/>
              <a:defRPr sz="8000"/>
            </a:lvl7pPr>
            <a:lvl8pPr lvl="7">
              <a:spcBef>
                <a:spcPts val="0"/>
              </a:spcBef>
              <a:buSzPct val="100000"/>
              <a:defRPr sz="8000"/>
            </a:lvl8pPr>
            <a:lvl9pPr lvl="8">
              <a:spcBef>
                <a:spcPts val="0"/>
              </a:spcBef>
              <a:buSzPct val="100000"/>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kidsreads.com/lists/int-classic.asp" TargetMode="External"/><Relationship Id="rId4" Type="http://schemas.openxmlformats.org/officeDocument/2006/relationships/hyperlink" Target="http://www.kidsreads.com/lists/adv-classic.asp" TargetMode="External"/><Relationship Id="rId5" Type="http://schemas.openxmlformats.org/officeDocument/2006/relationships/hyperlink" Target="http://www.neh.gov/projects/summertimefavorites.html" TargetMode="External"/><Relationship Id="rId6" Type="http://schemas.openxmlformats.org/officeDocument/2006/relationships/hyperlink" Target="http://info.infosoup.org/lists/ClassicsForTeens.as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kent.k12.wa.us/curriculum/grants" TargetMode="External"/><Relationship Id="rId4" Type="http://schemas.openxmlformats.org/officeDocument/2006/relationships/hyperlink" Target="http://www.firstbook.org" TargetMode="External"/><Relationship Id="rId5" Type="http://schemas.openxmlformats.org/officeDocument/2006/relationships/hyperlink" Target="http://www.foundationcenter.org/pnd/rf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heartlandfilm.org/wp-content/uploads/TeachingwithMoviesguid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mcpl.lib.mo.us/readers/movies" TargetMode="External"/><Relationship Id="rId4" Type="http://schemas.openxmlformats.org/officeDocument/2006/relationships/hyperlink" Target="http://www.bookreporter.com/features/books2movies.asp" TargetMode="External"/><Relationship Id="rId5" Type="http://schemas.openxmlformats.org/officeDocument/2006/relationships/hyperlink" Target="http://www.teenreads.com/features/books2movies.asp" TargetMode="External"/><Relationship Id="rId6" Type="http://schemas.openxmlformats.org/officeDocument/2006/relationships/hyperlink" Target="http://www.kidsreads.com/features/books2movies.as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rIns="91425" wrap="square" tIns="91425">
            <a:noAutofit/>
          </a:bodyPr>
          <a:lstStyle/>
          <a:p>
            <a:pPr lvl="0" algn="l">
              <a:spcBef>
                <a:spcPts val="0"/>
              </a:spcBef>
              <a:buNone/>
            </a:pPr>
            <a:r>
              <a:rPr lang="en"/>
              <a:t>Connecting Books &amp; Movies</a:t>
            </a:r>
          </a:p>
        </p:txBody>
      </p:sp>
      <p:sp>
        <p:nvSpPr>
          <p:cNvPr id="135" name="Shape 135"/>
          <p:cNvSpPr txBox="1"/>
          <p:nvPr>
            <p:ph idx="1" type="subTitle"/>
          </p:nvPr>
        </p:nvSpPr>
        <p:spPr>
          <a:xfrm>
            <a:off x="5083950" y="3924925"/>
            <a:ext cx="3470700" cy="506100"/>
          </a:xfrm>
          <a:prstGeom prst="rect">
            <a:avLst/>
          </a:prstGeom>
        </p:spPr>
        <p:txBody>
          <a:bodyPr anchorCtr="0" anchor="t" bIns="91425" lIns="91425" rIns="91425" wrap="square" tIns="91425">
            <a:noAutofit/>
          </a:bodyPr>
          <a:lstStyle/>
          <a:p>
            <a:pPr lvl="0">
              <a:spcBef>
                <a:spcPts val="0"/>
              </a:spcBef>
              <a:buNone/>
            </a:pPr>
            <a:r>
              <a:rPr lang="en"/>
              <a:t>Crystal Coast Reading Council Presentation</a:t>
            </a:r>
          </a:p>
          <a:p>
            <a:pPr lvl="0">
              <a:spcBef>
                <a:spcPts val="0"/>
              </a:spcBef>
              <a:buNone/>
            </a:pPr>
            <a:r>
              <a:rPr lang="en"/>
              <a:t>October 12, 2017</a:t>
            </a:r>
          </a:p>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Sourcing Material for Classic Literature</a:t>
            </a:r>
          </a:p>
        </p:txBody>
      </p:sp>
      <p:sp>
        <p:nvSpPr>
          <p:cNvPr id="189" name="Shape 189"/>
          <p:cNvSpPr txBox="1"/>
          <p:nvPr>
            <p:ph idx="1" type="body"/>
          </p:nvPr>
        </p:nvSpPr>
        <p:spPr>
          <a:xfrm>
            <a:off x="697075" y="1505975"/>
            <a:ext cx="7639200" cy="3009900"/>
          </a:xfrm>
          <a:prstGeom prst="rect">
            <a:avLst/>
          </a:prstGeom>
        </p:spPr>
        <p:txBody>
          <a:bodyPr anchorCtr="0" anchor="t" bIns="91425" lIns="91425" rIns="91425" wrap="square" tIns="91425">
            <a:noAutofit/>
          </a:bodyPr>
          <a:lstStyle/>
          <a:p>
            <a:pPr lvl="0" rtl="0">
              <a:spcBef>
                <a:spcPts val="0"/>
              </a:spcBef>
              <a:spcAft>
                <a:spcPts val="1000"/>
              </a:spcAft>
              <a:buNone/>
            </a:pPr>
            <a:r>
              <a:rPr lang="en" sz="2000"/>
              <a:t>Often getting our students excited about classic literature can be a challenge, the following sites offer some suggestions that may help.</a:t>
            </a:r>
          </a:p>
          <a:p>
            <a:pPr lvl="0" rtl="0">
              <a:spcBef>
                <a:spcPts val="0"/>
              </a:spcBef>
              <a:spcAft>
                <a:spcPts val="1000"/>
              </a:spcAft>
              <a:buNone/>
            </a:pPr>
            <a:r>
              <a:rPr lang="en" sz="2000" u="sng">
                <a:solidFill>
                  <a:schemeClr val="hlink"/>
                </a:solidFill>
                <a:hlinkClick r:id="rId3"/>
              </a:rPr>
              <a:t>www.kidsreads.com/lists/int-classic.asp</a:t>
            </a:r>
            <a:r>
              <a:rPr lang="en" sz="2000"/>
              <a:t> (ages 8-10)</a:t>
            </a:r>
          </a:p>
          <a:p>
            <a:pPr lvl="0" rtl="0">
              <a:spcBef>
                <a:spcPts val="0"/>
              </a:spcBef>
              <a:spcAft>
                <a:spcPts val="1000"/>
              </a:spcAft>
              <a:buNone/>
            </a:pPr>
            <a:r>
              <a:rPr lang="en" sz="2000" u="sng">
                <a:solidFill>
                  <a:schemeClr val="hlink"/>
                </a:solidFill>
                <a:hlinkClick r:id="rId4"/>
              </a:rPr>
              <a:t>www.kidsreads.com/lists/adv-classic.asp</a:t>
            </a:r>
            <a:r>
              <a:rPr lang="en" sz="2000"/>
              <a:t> (ages 10-12)</a:t>
            </a:r>
          </a:p>
          <a:p>
            <a:pPr lvl="0" rtl="0">
              <a:spcBef>
                <a:spcPts val="0"/>
              </a:spcBef>
              <a:spcAft>
                <a:spcPts val="1000"/>
              </a:spcAft>
              <a:buNone/>
            </a:pPr>
            <a:r>
              <a:rPr lang="en" sz="2000" u="sng">
                <a:solidFill>
                  <a:schemeClr val="hlink"/>
                </a:solidFill>
                <a:hlinkClick r:id="rId5"/>
              </a:rPr>
              <a:t>www.neh.gov/projects/summertimefavorites.html</a:t>
            </a:r>
            <a:r>
              <a:rPr lang="en" sz="2000"/>
              <a:t> (list for all ages)</a:t>
            </a:r>
          </a:p>
          <a:p>
            <a:pPr lvl="0" rtl="0">
              <a:spcBef>
                <a:spcPts val="0"/>
              </a:spcBef>
              <a:spcAft>
                <a:spcPts val="1000"/>
              </a:spcAft>
              <a:buNone/>
            </a:pPr>
            <a:r>
              <a:rPr lang="en" sz="2000" u="sng">
                <a:solidFill>
                  <a:schemeClr val="hlink"/>
                </a:solidFill>
                <a:hlinkClick r:id="rId6"/>
              </a:rPr>
              <a:t>info.infosoup.org/lists/ClassicsForTeens.asp</a:t>
            </a:r>
            <a:r>
              <a:rPr lang="en" sz="2000"/>
              <a:t> (teens)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Finding the Money for Resources</a:t>
            </a:r>
          </a:p>
        </p:txBody>
      </p:sp>
      <p:sp>
        <p:nvSpPr>
          <p:cNvPr id="195" name="Shape 195"/>
          <p:cNvSpPr txBox="1"/>
          <p:nvPr>
            <p:ph idx="1" type="body"/>
          </p:nvPr>
        </p:nvSpPr>
        <p:spPr>
          <a:xfrm>
            <a:off x="697075" y="1505975"/>
            <a:ext cx="7639200" cy="3009900"/>
          </a:xfrm>
          <a:prstGeom prst="rect">
            <a:avLst/>
          </a:prstGeom>
        </p:spPr>
        <p:txBody>
          <a:bodyPr anchorCtr="0" anchor="t" bIns="91425" lIns="91425" rIns="91425" wrap="square" tIns="91425">
            <a:noAutofit/>
          </a:bodyPr>
          <a:lstStyle/>
          <a:p>
            <a:pPr lvl="0" rtl="0">
              <a:spcBef>
                <a:spcPts val="0"/>
              </a:spcBef>
              <a:spcAft>
                <a:spcPts val="1000"/>
              </a:spcAft>
              <a:buNone/>
            </a:pPr>
            <a:r>
              <a:rPr lang="en" sz="2000"/>
              <a:t>Whenever we seek to do something a little different the cost of implementation is often the biggest barrier.  The following websites offer grants and awards that may offset costs.</a:t>
            </a:r>
          </a:p>
          <a:p>
            <a:pPr lvl="0" rtl="0">
              <a:spcBef>
                <a:spcPts val="0"/>
              </a:spcBef>
              <a:spcAft>
                <a:spcPts val="1000"/>
              </a:spcAft>
              <a:buNone/>
            </a:pPr>
            <a:r>
              <a:rPr lang="en" sz="2000" u="sng">
                <a:solidFill>
                  <a:schemeClr val="hlink"/>
                </a:solidFill>
                <a:hlinkClick r:id="rId3"/>
              </a:rPr>
              <a:t>www.kent.k12.wa.us/curriculum/grants</a:t>
            </a:r>
            <a:r>
              <a:rPr lang="en" sz="2000"/>
              <a:t> - K-12 educator grants</a:t>
            </a:r>
          </a:p>
          <a:p>
            <a:pPr lvl="0" rtl="0">
              <a:spcBef>
                <a:spcPts val="0"/>
              </a:spcBef>
              <a:spcAft>
                <a:spcPts val="1000"/>
              </a:spcAft>
              <a:buNone/>
            </a:pPr>
            <a:r>
              <a:rPr lang="en" sz="2000" u="sng">
                <a:solidFill>
                  <a:schemeClr val="hlink"/>
                </a:solidFill>
                <a:hlinkClick r:id="rId4"/>
              </a:rPr>
              <a:t>www.firstbook.org</a:t>
            </a:r>
            <a:r>
              <a:rPr lang="en" sz="2000"/>
              <a:t> - new books for needy children</a:t>
            </a:r>
          </a:p>
          <a:p>
            <a:pPr lvl="0" rtl="0">
              <a:spcBef>
                <a:spcPts val="0"/>
              </a:spcBef>
              <a:spcAft>
                <a:spcPts val="1000"/>
              </a:spcAft>
              <a:buNone/>
            </a:pPr>
            <a:r>
              <a:rPr lang="en" sz="2000" u="sng">
                <a:solidFill>
                  <a:schemeClr val="hlink"/>
                </a:solidFill>
                <a:hlinkClick r:id="rId5"/>
              </a:rPr>
              <a:t>www.foundationcenter.org/pnd/rfp</a:t>
            </a:r>
            <a:r>
              <a:rPr lang="en" sz="2000"/>
              <a:t>  - requests for grant proposals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a:t>Presentation based on materials from:</a:t>
            </a:r>
          </a:p>
          <a:p>
            <a:pPr lvl="0">
              <a:spcBef>
                <a:spcPts val="0"/>
              </a:spcBef>
              <a:buNone/>
            </a:pPr>
            <a:r>
              <a:rPr lang="en"/>
              <a:t>Rideout,  Roberts &amp; Foehr (2005).  Generation M: Media in the lives of 8-18 year-olds.  Menlo Park, CA; Henry J. Kaiser Family Foundation</a:t>
            </a:r>
          </a:p>
          <a:p>
            <a:pPr lvl="0">
              <a:spcBef>
                <a:spcPts val="0"/>
              </a:spcBef>
              <a:buNone/>
            </a:pPr>
            <a:r>
              <a:rPr lang="en"/>
              <a:t>Teaching with Movies:  A Guide for Parents and Educators.  </a:t>
            </a:r>
            <a:r>
              <a:rPr lang="en" u="sng">
                <a:solidFill>
                  <a:schemeClr val="hlink"/>
                </a:solidFill>
                <a:hlinkClick r:id="rId3"/>
              </a:rPr>
              <a:t>http://www.heartlandfilm.org/wp-content/uploads/TeachingwithMoviesguide.pdf</a:t>
            </a:r>
            <a:r>
              <a:rPr lang="en"/>
              <a:t>; F.I.L.M (Finding Inspiration in Literature and Movies) Project.</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sz="3000"/>
              <a:t>Children Have Gone Digital</a:t>
            </a:r>
          </a:p>
        </p:txBody>
      </p:sp>
      <p:sp>
        <p:nvSpPr>
          <p:cNvPr id="141" name="Shape 141"/>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000">
                <a:solidFill>
                  <a:schemeClr val="lt2"/>
                </a:solidFill>
              </a:rPr>
              <a:t>Children ages 8-18 are using media approximately 6.5 hours every day.</a:t>
            </a:r>
          </a:p>
          <a:p>
            <a:pPr lvl="0">
              <a:spcBef>
                <a:spcPts val="0"/>
              </a:spcBef>
              <a:buNone/>
            </a:pPr>
            <a:r>
              <a:rPr lang="en" sz="2000">
                <a:solidFill>
                  <a:schemeClr val="lt2"/>
                </a:solidFill>
              </a:rPr>
              <a:t>Television is still the most popular choice but movies still play a role.</a:t>
            </a:r>
          </a:p>
          <a:p>
            <a:pPr lvl="0" rtl="0">
              <a:spcBef>
                <a:spcPts val="0"/>
              </a:spcBef>
              <a:buNone/>
            </a:pPr>
            <a:r>
              <a:rPr lang="en" sz="2000">
                <a:solidFill>
                  <a:schemeClr val="lt2"/>
                </a:solidFill>
              </a:rPr>
              <a:t>Per the Kaiser Family Foundation children watch approximately 152 hours of movies per year.</a:t>
            </a:r>
          </a:p>
          <a:p>
            <a:pPr lvl="0" rtl="0">
              <a:spcBef>
                <a:spcPts val="0"/>
              </a:spcBef>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sz="3000"/>
              <a:t>Movies as Storytellers</a:t>
            </a:r>
          </a:p>
        </p:txBody>
      </p:sp>
      <p:sp>
        <p:nvSpPr>
          <p:cNvPr id="147" name="Shape 147"/>
          <p:cNvSpPr txBox="1"/>
          <p:nvPr>
            <p:ph idx="1" type="body"/>
          </p:nvPr>
        </p:nvSpPr>
        <p:spPr>
          <a:xfrm>
            <a:off x="1297500" y="1706650"/>
            <a:ext cx="7038900" cy="2772300"/>
          </a:xfrm>
          <a:prstGeom prst="rect">
            <a:avLst/>
          </a:prstGeom>
        </p:spPr>
        <p:txBody>
          <a:bodyPr anchorCtr="0" anchor="t" bIns="91425" lIns="91425" rIns="91425" wrap="square" tIns="91425">
            <a:noAutofit/>
          </a:bodyPr>
          <a:lstStyle/>
          <a:p>
            <a:pPr lvl="0">
              <a:spcBef>
                <a:spcPts val="0"/>
              </a:spcBef>
              <a:buNone/>
            </a:pPr>
            <a:r>
              <a:rPr lang="en" sz="2000">
                <a:solidFill>
                  <a:schemeClr val="lt2"/>
                </a:solidFill>
              </a:rPr>
              <a:t>Can you recall movies that you watched during your childhood or adolescence that touched your life in a meaningful way?</a:t>
            </a:r>
          </a:p>
          <a:p>
            <a:pPr lvl="0">
              <a:spcBef>
                <a:spcPts val="0"/>
              </a:spcBef>
              <a:buNone/>
            </a:pPr>
            <a:r>
              <a:rPr lang="en" sz="2000">
                <a:solidFill>
                  <a:schemeClr val="lt2"/>
                </a:solidFill>
              </a:rPr>
              <a:t>The more interesting question, especially for voracious readers, is what book adapted to a movie was or is meaningful to you?</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How a Book Becomes A Film</a:t>
            </a:r>
          </a:p>
        </p:txBody>
      </p:sp>
      <p:sp>
        <p:nvSpPr>
          <p:cNvPr id="153" name="Shape 153"/>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000">
                <a:solidFill>
                  <a:schemeClr val="accent6"/>
                </a:solidFill>
              </a:rPr>
              <a:t>Adapting a book to film is difficult.  Movies are typically less than 2.5 hours but the majority of books cannot be broken down into a film of less than 3 hours.</a:t>
            </a:r>
          </a:p>
          <a:p>
            <a:pPr lvl="0" rtl="0">
              <a:spcBef>
                <a:spcPts val="0"/>
              </a:spcBef>
              <a:buNone/>
            </a:pPr>
            <a:r>
              <a:rPr lang="en" sz="2000">
                <a:solidFill>
                  <a:schemeClr val="accent6"/>
                </a:solidFill>
              </a:rPr>
              <a:t>Explain to students this means screenwriters have to tell the story by cutting, combining, and adding scenes and lines.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How a Book Becomes A Film</a:t>
            </a:r>
          </a:p>
        </p:txBody>
      </p:sp>
      <p:sp>
        <p:nvSpPr>
          <p:cNvPr id="159" name="Shape 159"/>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2000">
                <a:solidFill>
                  <a:schemeClr val="accent6"/>
                </a:solidFill>
              </a:rPr>
              <a:t>In the process of adaptation characters may be changed or even removed from the story.</a:t>
            </a:r>
          </a:p>
          <a:p>
            <a:pPr lvl="0" rtl="0">
              <a:spcBef>
                <a:spcPts val="0"/>
              </a:spcBef>
              <a:buNone/>
            </a:pPr>
            <a:r>
              <a:rPr lang="en" sz="2000">
                <a:solidFill>
                  <a:schemeClr val="accent6"/>
                </a:solidFill>
              </a:rPr>
              <a:t>Remind students how much of books are typically in the characters’ heads.  Point out that think alouds are rare in movies so that information must be cut or turned into dialogue.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Comparative Analysis Book vs. Movie</a:t>
            </a:r>
          </a:p>
          <a:p>
            <a:pPr lvl="0" rtl="0">
              <a:spcBef>
                <a:spcPts val="0"/>
              </a:spcBef>
              <a:buNone/>
            </a:pPr>
            <a:r>
              <a:rPr lang="en"/>
              <a:t>Improving Literacy Skills HOW TO</a:t>
            </a:r>
          </a:p>
        </p:txBody>
      </p:sp>
      <p:sp>
        <p:nvSpPr>
          <p:cNvPr id="165" name="Shape 165"/>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355600" lvl="0" marL="457200">
              <a:spcBef>
                <a:spcPts val="0"/>
              </a:spcBef>
              <a:buClr>
                <a:srgbClr val="00FFFF"/>
              </a:buClr>
              <a:buSzPct val="100000"/>
              <a:buChar char="➔"/>
            </a:pPr>
            <a:r>
              <a:rPr lang="en" sz="2000">
                <a:solidFill>
                  <a:srgbClr val="00FFFF"/>
                </a:solidFill>
              </a:rPr>
              <a:t>Note areas where the movie differs dramatically from the book.</a:t>
            </a:r>
          </a:p>
          <a:p>
            <a:pPr indent="-355600" lvl="0" marL="457200">
              <a:spcBef>
                <a:spcPts val="0"/>
              </a:spcBef>
              <a:buClr>
                <a:srgbClr val="00FFFF"/>
              </a:buClr>
              <a:buSzPct val="100000"/>
              <a:buChar char="➔"/>
            </a:pPr>
            <a:r>
              <a:rPr lang="en" sz="2000">
                <a:solidFill>
                  <a:srgbClr val="00FFFF"/>
                </a:solidFill>
              </a:rPr>
              <a:t>Use these points to integrate comparative discussion questions for classroom activities.</a:t>
            </a:r>
          </a:p>
          <a:p>
            <a:pPr indent="-355600" lvl="0" marL="457200" rtl="0">
              <a:spcBef>
                <a:spcPts val="0"/>
              </a:spcBef>
              <a:buClr>
                <a:srgbClr val="00FFFF"/>
              </a:buClr>
              <a:buSzPct val="100000"/>
              <a:buChar char="➔"/>
            </a:pPr>
            <a:r>
              <a:rPr lang="en" sz="2000">
                <a:solidFill>
                  <a:srgbClr val="00FFFF"/>
                </a:solidFill>
              </a:rPr>
              <a:t>Students of all ages enjoy comparing and contrasting, in this case written and visual versions of the same story.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Comparative Analysis Book vs. Movie</a:t>
            </a:r>
          </a:p>
          <a:p>
            <a:pPr lvl="0" rtl="0">
              <a:spcBef>
                <a:spcPts val="0"/>
              </a:spcBef>
              <a:buNone/>
            </a:pPr>
            <a:r>
              <a:rPr lang="en"/>
              <a:t>Sparking Comparison Discussion</a:t>
            </a:r>
          </a:p>
        </p:txBody>
      </p:sp>
      <p:sp>
        <p:nvSpPr>
          <p:cNvPr id="171" name="Shape 171"/>
          <p:cNvSpPr txBox="1"/>
          <p:nvPr>
            <p:ph idx="1" type="body"/>
          </p:nvPr>
        </p:nvSpPr>
        <p:spPr>
          <a:xfrm>
            <a:off x="697075" y="1567550"/>
            <a:ext cx="7639200" cy="2948400"/>
          </a:xfrm>
          <a:prstGeom prst="rect">
            <a:avLst/>
          </a:prstGeom>
        </p:spPr>
        <p:txBody>
          <a:bodyPr anchorCtr="0" anchor="t" bIns="91425" lIns="91425" rIns="91425" wrap="square" tIns="91425">
            <a:noAutofit/>
          </a:bodyPr>
          <a:lstStyle/>
          <a:p>
            <a:pPr indent="-355600" lvl="0" marL="457200">
              <a:spcBef>
                <a:spcPts val="0"/>
              </a:spcBef>
              <a:spcAft>
                <a:spcPts val="1000"/>
              </a:spcAft>
              <a:buClr>
                <a:srgbClr val="FFFF00"/>
              </a:buClr>
              <a:buSzPct val="100000"/>
              <a:buChar char="➔"/>
            </a:pPr>
            <a:r>
              <a:rPr lang="en" sz="2000">
                <a:solidFill>
                  <a:srgbClr val="FFFF00"/>
                </a:solidFill>
              </a:rPr>
              <a:t>Compare characterizations from book to movie</a:t>
            </a:r>
          </a:p>
          <a:p>
            <a:pPr indent="-355600" lvl="0" marL="457200">
              <a:spcBef>
                <a:spcPts val="0"/>
              </a:spcBef>
              <a:spcAft>
                <a:spcPts val="1000"/>
              </a:spcAft>
              <a:buClr>
                <a:srgbClr val="FFFF00"/>
              </a:buClr>
              <a:buSzPct val="100000"/>
              <a:buChar char="➔"/>
            </a:pPr>
            <a:r>
              <a:rPr lang="en" sz="2000">
                <a:solidFill>
                  <a:srgbClr val="FFFF00"/>
                </a:solidFill>
              </a:rPr>
              <a:t>Compare student perceptions of characters and settings from the book and how they change after seeing the movie</a:t>
            </a:r>
          </a:p>
          <a:p>
            <a:pPr indent="-355600" lvl="0" marL="457200">
              <a:spcBef>
                <a:spcPts val="0"/>
              </a:spcBef>
              <a:spcAft>
                <a:spcPts val="1000"/>
              </a:spcAft>
              <a:buClr>
                <a:srgbClr val="FFFF00"/>
              </a:buClr>
              <a:buSzPct val="100000"/>
              <a:buChar char="➔"/>
            </a:pPr>
            <a:r>
              <a:rPr lang="en" sz="2000">
                <a:solidFill>
                  <a:srgbClr val="FFFF00"/>
                </a:solidFill>
              </a:rPr>
              <a:t>Pull descriptive quotes from the book and have students illustrate versions of what they read then compare their drawings to the movie versions</a:t>
            </a:r>
          </a:p>
          <a:p>
            <a:pPr lvl="0" rtl="0">
              <a:spcBef>
                <a:spcPts val="0"/>
              </a:spcBef>
              <a:buNone/>
            </a:pPr>
            <a:r>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Comparative Analysis Book vs. Movie</a:t>
            </a:r>
          </a:p>
          <a:p>
            <a:pPr lvl="0" rtl="0">
              <a:spcBef>
                <a:spcPts val="0"/>
              </a:spcBef>
              <a:buNone/>
            </a:pPr>
            <a:r>
              <a:rPr lang="en"/>
              <a:t>Sparking Comparison Discussion</a:t>
            </a:r>
          </a:p>
        </p:txBody>
      </p:sp>
      <p:sp>
        <p:nvSpPr>
          <p:cNvPr id="177" name="Shape 177"/>
          <p:cNvSpPr txBox="1"/>
          <p:nvPr>
            <p:ph idx="1" type="body"/>
          </p:nvPr>
        </p:nvSpPr>
        <p:spPr>
          <a:xfrm>
            <a:off x="697075" y="1567550"/>
            <a:ext cx="7639200" cy="2948400"/>
          </a:xfrm>
          <a:prstGeom prst="rect">
            <a:avLst/>
          </a:prstGeom>
        </p:spPr>
        <p:txBody>
          <a:bodyPr anchorCtr="0" anchor="t" bIns="91425" lIns="91425" rIns="91425" wrap="square" tIns="91425">
            <a:noAutofit/>
          </a:bodyPr>
          <a:lstStyle/>
          <a:p>
            <a:pPr lvl="0" rtl="0">
              <a:spcBef>
                <a:spcPts val="0"/>
              </a:spcBef>
              <a:spcAft>
                <a:spcPts val="1000"/>
              </a:spcAft>
              <a:buNone/>
            </a:pPr>
            <a:r>
              <a:rPr lang="en" sz="2000"/>
              <a:t>Then there is a personal favorite:</a:t>
            </a:r>
          </a:p>
          <a:p>
            <a:pPr indent="-355600" lvl="0" marL="457200" rtl="0">
              <a:spcBef>
                <a:spcPts val="0"/>
              </a:spcBef>
              <a:spcAft>
                <a:spcPts val="1000"/>
              </a:spcAft>
              <a:buClr>
                <a:srgbClr val="FFFF00"/>
              </a:buClr>
              <a:buSzPct val="100000"/>
              <a:buChar char="➔"/>
            </a:pPr>
            <a:r>
              <a:rPr lang="en" sz="2000">
                <a:solidFill>
                  <a:srgbClr val="FFFF00"/>
                </a:solidFill>
              </a:rPr>
              <a:t>Make a chart where students play detective and note important distinctions between the book and movie.  Follow up with questions directed at </a:t>
            </a:r>
            <a:r>
              <a:rPr b="1" lang="en" sz="2000">
                <a:solidFill>
                  <a:srgbClr val="FFFF00"/>
                </a:solidFill>
              </a:rPr>
              <a:t>why</a:t>
            </a:r>
            <a:r>
              <a:rPr lang="en" sz="2000">
                <a:solidFill>
                  <a:srgbClr val="FFFF00"/>
                </a:solidFill>
              </a:rPr>
              <a:t> they think the changes were made from book to screen.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rtl="0">
              <a:spcBef>
                <a:spcPts val="0"/>
              </a:spcBef>
              <a:buNone/>
            </a:pPr>
            <a:r>
              <a:rPr lang="en"/>
              <a:t>Sourcing Material</a:t>
            </a:r>
          </a:p>
        </p:txBody>
      </p:sp>
      <p:sp>
        <p:nvSpPr>
          <p:cNvPr id="183" name="Shape 183"/>
          <p:cNvSpPr txBox="1"/>
          <p:nvPr>
            <p:ph idx="1" type="body"/>
          </p:nvPr>
        </p:nvSpPr>
        <p:spPr>
          <a:xfrm>
            <a:off x="697075" y="1505975"/>
            <a:ext cx="7639200" cy="3009900"/>
          </a:xfrm>
          <a:prstGeom prst="rect">
            <a:avLst/>
          </a:prstGeom>
        </p:spPr>
        <p:txBody>
          <a:bodyPr anchorCtr="0" anchor="t" bIns="91425" lIns="91425" rIns="91425" wrap="square" tIns="91425">
            <a:noAutofit/>
          </a:bodyPr>
          <a:lstStyle/>
          <a:p>
            <a:pPr lvl="0" rtl="0">
              <a:spcBef>
                <a:spcPts val="0"/>
              </a:spcBef>
              <a:spcAft>
                <a:spcPts val="1000"/>
              </a:spcAft>
              <a:buNone/>
            </a:pPr>
            <a:r>
              <a:rPr lang="en" sz="2000"/>
              <a:t>The following websites can help educators match literature with movie adaptations.</a:t>
            </a:r>
          </a:p>
          <a:p>
            <a:pPr lvl="0" rtl="0">
              <a:spcBef>
                <a:spcPts val="0"/>
              </a:spcBef>
              <a:spcAft>
                <a:spcPts val="1000"/>
              </a:spcAft>
              <a:buNone/>
            </a:pPr>
            <a:r>
              <a:rPr lang="en" sz="2000" u="sng">
                <a:solidFill>
                  <a:schemeClr val="hlink"/>
                </a:solidFill>
                <a:hlinkClick r:id="rId3"/>
              </a:rPr>
              <a:t>www.mcpl.lib.mo.us/readers/movies</a:t>
            </a:r>
          </a:p>
          <a:p>
            <a:pPr lvl="0" rtl="0">
              <a:spcBef>
                <a:spcPts val="0"/>
              </a:spcBef>
              <a:spcAft>
                <a:spcPts val="1000"/>
              </a:spcAft>
              <a:buNone/>
            </a:pPr>
            <a:r>
              <a:rPr lang="en" sz="2000" u="sng">
                <a:solidFill>
                  <a:schemeClr val="hlink"/>
                </a:solidFill>
                <a:hlinkClick r:id="rId4"/>
              </a:rPr>
              <a:t>www.bookreporter.com/features/books2movies.asp</a:t>
            </a:r>
          </a:p>
          <a:p>
            <a:pPr lvl="0" rtl="0">
              <a:spcBef>
                <a:spcPts val="0"/>
              </a:spcBef>
              <a:spcAft>
                <a:spcPts val="1000"/>
              </a:spcAft>
              <a:buNone/>
            </a:pPr>
            <a:r>
              <a:rPr lang="en" sz="2000" u="sng">
                <a:solidFill>
                  <a:schemeClr val="hlink"/>
                </a:solidFill>
                <a:hlinkClick r:id="rId5"/>
              </a:rPr>
              <a:t>www.teenreads.com/features/books2movies.asp</a:t>
            </a:r>
          </a:p>
          <a:p>
            <a:pPr lvl="0" rtl="0">
              <a:spcBef>
                <a:spcPts val="0"/>
              </a:spcBef>
              <a:spcAft>
                <a:spcPts val="1000"/>
              </a:spcAft>
              <a:buNone/>
            </a:pPr>
            <a:r>
              <a:rPr lang="en" sz="2000" u="sng">
                <a:solidFill>
                  <a:schemeClr val="hlink"/>
                </a:solidFill>
                <a:hlinkClick r:id="rId6"/>
              </a:rPr>
              <a:t>www.kidsreads.com/features/books2movies.asp</a:t>
            </a:r>
          </a:p>
          <a:p>
            <a:pPr lvl="0" rtl="0">
              <a:spcBef>
                <a:spcPts val="0"/>
              </a:spcBef>
              <a:spcAft>
                <a:spcPts val="1000"/>
              </a:spcAft>
              <a:buNone/>
            </a:pPr>
            <a:r>
              <a:t/>
            </a:r>
            <a:endParaRPr sz="2000"/>
          </a:p>
          <a:p>
            <a:pPr lvl="0" rtl="0">
              <a:spcBef>
                <a:spcPts val="0"/>
              </a:spcBef>
              <a:spcAft>
                <a:spcPts val="1000"/>
              </a:spcAft>
              <a:buNone/>
            </a:pPr>
            <a:r>
              <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